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Algerian" panose="04020705040A02060702" pitchFamily="82" charset="0"/>
      <p:regular r:id="rId13"/>
    </p:embeddedFont>
    <p:embeddedFont>
      <p:font typeface="Aptos Narrow" panose="020B0004020202020204" pitchFamily="34" charset="0"/>
      <p:regular r:id="rId14"/>
      <p:bold r:id="rId15"/>
      <p:italic r:id="rId16"/>
      <p:boldItalic r:id="rId17"/>
    </p:embeddedFont>
    <p:embeddedFont>
      <p:font typeface="Berlin Sans FB Demi" panose="020E0802020502020306" pitchFamily="34" charset="0"/>
      <p:bold r:id="rId18"/>
    </p:embeddedFon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Britannic Bold" panose="020B0903060703020204" pitchFamily="34" charset="0"/>
      <p:regular r:id="rId23"/>
    </p:embeddedFont>
    <p:embeddedFont>
      <p:font typeface="Georgia" panose="02040502050405020303" pitchFamily="18" charset="0"/>
      <p:regular r:id="rId24"/>
      <p:bold r:id="rId25"/>
      <p:italic r:id="rId26"/>
      <p:boldItalic r:id="rId27"/>
    </p:embeddedFont>
    <p:embeddedFont>
      <p:font typeface="Rockwell Extra Bold" panose="02060903040505020403" pitchFamily="18" charset="0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50" y="-10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D7DB4248-0CB6-7B37-F740-4545FB1BA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>
            <a:extLst>
              <a:ext uri="{FF2B5EF4-FFF2-40B4-BE49-F238E27FC236}">
                <a16:creationId xmlns:a16="http://schemas.microsoft.com/office/drawing/2014/main" id="{CD430435-862E-2C05-671D-CEEA309422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>
            <a:extLst>
              <a:ext uri="{FF2B5EF4-FFF2-40B4-BE49-F238E27FC236}">
                <a16:creationId xmlns:a16="http://schemas.microsoft.com/office/drawing/2014/main" id="{190A9D99-A8CE-4307-114F-A088542D1C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639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mailto:swastijain114@gmail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prathamkishorroy2017@gmail.com" TargetMode="External"/><Relationship Id="rId5" Type="http://schemas.openxmlformats.org/officeDocument/2006/relationships/image" Target="../media/image4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1316575" y="-2414045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3657874" y="1713624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sp>
        <p:nvSpPr>
          <p:cNvPr id="87" name="Google Shape;87;p1"/>
          <p:cNvSpPr/>
          <p:nvPr/>
        </p:nvSpPr>
        <p:spPr>
          <a:xfrm>
            <a:off x="11324022" y="1591281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6900594" y="600564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390645" y="5567534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1" i="0" u="none" strike="noStrike" cap="none" dirty="0" err="1">
                <a:solidFill>
                  <a:srgbClr val="009CFF"/>
                </a:solidFill>
                <a:latin typeface="Algerian" panose="04020705040A02060702" pitchFamily="82" charset="0"/>
                <a:sym typeface="Arial"/>
              </a:rPr>
              <a:t>HackOrbit</a:t>
            </a:r>
            <a:r>
              <a:rPr lang="en-US" b="1" dirty="0">
                <a:latin typeface="Algerian" panose="04020705040A02060702" pitchFamily="82" charset="0"/>
              </a:rPr>
              <a:t>   </a:t>
            </a:r>
            <a:r>
              <a:rPr lang="en-US" sz="9605" b="1" i="0" u="none" strike="noStrike" cap="none" dirty="0">
                <a:solidFill>
                  <a:srgbClr val="009CFF"/>
                </a:solidFill>
                <a:latin typeface="Algerian" panose="04020705040A02060702" pitchFamily="82" charset="0"/>
                <a:sym typeface="Arial"/>
              </a:rPr>
              <a:t>2025</a:t>
            </a:r>
            <a:endParaRPr b="1" dirty="0">
              <a:latin typeface="Algerian" panose="04020705040A02060702" pitchFamily="82" charset="0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6183578" y="8968254"/>
            <a:ext cx="5920844" cy="870816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98" b="1" dirty="0">
                <a:solidFill>
                  <a:srgbClr val="D9D9D9"/>
                </a:solidFill>
                <a:latin typeface="Algerian" panose="04020705040A02060702" pitchFamily="82" charset="0"/>
              </a:rPr>
              <a:t>CODE CRAFTERS</a:t>
            </a:r>
            <a:endParaRPr dirty="0">
              <a:latin typeface="Algerian" panose="04020705040A02060702" pitchFamily="8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9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6" name="Google Shape;156;p9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326647" y="3577605"/>
            <a:ext cx="11803723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b="1" i="0" u="none" strike="noStrike" cap="none" dirty="0">
                <a:solidFill>
                  <a:srgbClr val="FFFFFF"/>
                </a:solidFill>
                <a:latin typeface="Rockwell Extra Bold" panose="02060903040505020403" pitchFamily="18" charset="0"/>
                <a:ea typeface="Playfair Display"/>
                <a:cs typeface="Playfair Display"/>
                <a:sym typeface="Playfair Display"/>
              </a:rPr>
              <a:t>Thank you !</a:t>
            </a:r>
            <a:endParaRPr sz="9600" dirty="0">
              <a:latin typeface="Rockwell Extra Bold" panose="02060903040505020403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7" name="Google Shape;97;p2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695494" y="1442657"/>
            <a:ext cx="13368960" cy="1015663"/>
          </a:xfrm>
          <a:prstGeom prst="rect">
            <a:avLst/>
          </a:prstGeom>
          <a:noFill/>
          <a:ln>
            <a:noFill/>
          </a:ln>
          <a:effectLst>
            <a:softEdge rad="635000"/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09990"/>
              </a:lnSpc>
            </a:pPr>
            <a:r>
              <a:rPr lang="en-US" sz="48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6000" b="1" i="0" u="sng" strike="noStrike" cap="none" dirty="0">
                <a:solidFill>
                  <a:schemeClr val="bg1">
                    <a:lumMod val="95000"/>
                  </a:schemeClr>
                </a:solidFill>
                <a:latin typeface="Britannic Bold" panose="020B0903060703020204" pitchFamily="34" charset="0"/>
                <a:sym typeface="Arial"/>
              </a:rPr>
              <a:t>THEME :- HEALTHCARE TECHNOLOGY</a:t>
            </a:r>
            <a:endParaRPr sz="6000" b="1" u="sng" dirty="0">
              <a:solidFill>
                <a:schemeClr val="bg1">
                  <a:lumMod val="95000"/>
                </a:schemeClr>
              </a:solidFill>
              <a:latin typeface="Britannic Bold" panose="020B0903060703020204" pitchFamily="34" charset="0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-151466" y="3299948"/>
            <a:ext cx="18759948" cy="567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u="sng" dirty="0">
                <a:solidFill>
                  <a:schemeClr val="bg1"/>
                </a:solidFill>
                <a:latin typeface="Britannic Bold" panose="020B0903060703020204" pitchFamily="34" charset="0"/>
              </a:rPr>
              <a:t>PROBLEM STATEMENT</a:t>
            </a: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3600" dirty="0">
              <a:solidFill>
                <a:schemeClr val="bg1"/>
              </a:solidFill>
              <a:latin typeface="Britannic Bold" panose="020B0903060703020204" pitchFamily="34" charset="0"/>
            </a:endParaRPr>
          </a:p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3600" dirty="0">
              <a:solidFill>
                <a:schemeClr val="bg1"/>
              </a:solidFill>
              <a:latin typeface="Britannic Bold" panose="020B0903060703020204" pitchFamily="34" charset="0"/>
            </a:endParaRPr>
          </a:p>
          <a:p>
            <a:pPr lvl="0" algn="ctr">
              <a:lnSpc>
                <a:spcPct val="111011"/>
              </a:lnSpc>
            </a:pPr>
            <a:r>
              <a:rPr lang="en-US" sz="4000" i="1" dirty="0">
                <a:solidFill>
                  <a:schemeClr val="bg1"/>
                </a:solidFill>
                <a:latin typeface="Aptos Narrow" panose="020B0004020202020204" pitchFamily="34" charset="0"/>
              </a:rPr>
              <a:t>In rural and semi-urban India, people lack access to regular health monitoring systems.</a:t>
            </a:r>
            <a:br>
              <a:rPr lang="en-US" sz="4000" i="1" dirty="0">
                <a:solidFill>
                  <a:schemeClr val="bg1"/>
                </a:solidFill>
                <a:latin typeface="Aptos Narrow" panose="020B0004020202020204" pitchFamily="34" charset="0"/>
              </a:rPr>
            </a:br>
            <a:r>
              <a:rPr lang="en-US" sz="4000" i="1" dirty="0">
                <a:solidFill>
                  <a:schemeClr val="bg1"/>
                </a:solidFill>
                <a:latin typeface="Aptos Narrow" panose="020B0004020202020204" pitchFamily="34" charset="0"/>
              </a:rPr>
              <a:t>Manual record-keeping is inconvenient, and elderly or chronically ill patients struggle with medicine schedules and tracking vital data.</a:t>
            </a:r>
            <a:br>
              <a:rPr lang="en-US" sz="4000" i="1" dirty="0">
                <a:solidFill>
                  <a:schemeClr val="bg1"/>
                </a:solidFill>
                <a:latin typeface="Aptos Narrow" panose="020B0004020202020204" pitchFamily="34" charset="0"/>
              </a:rPr>
            </a:br>
            <a:r>
              <a:rPr lang="en-US" sz="4000" i="1" dirty="0">
                <a:solidFill>
                  <a:schemeClr val="bg1"/>
                </a:solidFill>
                <a:latin typeface="Aptos Narrow" panose="020B0004020202020204" pitchFamily="34" charset="0"/>
              </a:rPr>
              <a:t>This results in late detection of serious health issues and limited medical intervention opportunities</a:t>
            </a:r>
            <a:r>
              <a:rPr lang="en-US" sz="2400" dirty="0"/>
              <a:t>.</a:t>
            </a:r>
            <a:endParaRPr sz="2400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6" name="Google Shape;106;p3"/>
          <p:cNvSpPr/>
          <p:nvPr/>
        </p:nvSpPr>
        <p:spPr>
          <a:xfrm rot="-5400000">
            <a:off x="1919405" y="-4852721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342609" y="2241543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597991" y="915993"/>
            <a:ext cx="9130784" cy="91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i="0" u="none" strike="noStrike" cap="none" dirty="0">
                <a:solidFill>
                  <a:srgbClr val="FFFFFF"/>
                </a:solidFill>
                <a:latin typeface="Bookman Old Style" panose="02050604050505020204" pitchFamily="18" charset="0"/>
                <a:sym typeface="Arial"/>
              </a:rPr>
              <a:t>PROPOSED SOLUTION</a:t>
            </a:r>
            <a:endParaRPr sz="5400" b="1" dirty="0">
              <a:latin typeface="Bookman Old Style" panose="02050604050505020204" pitchFamily="18" charset="0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917638" y="2239919"/>
            <a:ext cx="16452724" cy="8309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IN" sz="3600" b="1" dirty="0" err="1">
                <a:solidFill>
                  <a:schemeClr val="bg1">
                    <a:lumMod val="95000"/>
                  </a:schemeClr>
                </a:solidFill>
              </a:rPr>
              <a:t>HealthTrack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 Web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is a responsive, AI-assisted health tracking platform designed for users to: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Log daily health vitals: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Temperature, Blood Pressure, SpO₂, Sugar levels with real-time input.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Visualize health trends dynamically: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Interactive, responsive Chart.js graphs track changes over time.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Receive AI-powered health suggestions: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Get instant, contextual advice for abnormal readings.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Animated health averages display: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Smooth counters showcase average vitals for quick review.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Secure health log management: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Add, edit, delete, or clear all records with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SweetAlert2 popups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for confirmations.</a:t>
            </a:r>
          </a:p>
          <a:p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Export health reports:</a:t>
            </a:r>
            <a:br>
              <a:rPr lang="en-IN" sz="36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Download PDF summaries (via </a:t>
            </a:r>
            <a:r>
              <a:rPr lang="en-IN" sz="3600" dirty="0" err="1">
                <a:solidFill>
                  <a:schemeClr val="bg1">
                    <a:lumMod val="95000"/>
                  </a:schemeClr>
                </a:solidFill>
              </a:rPr>
              <a:t>WeasyPrint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) and CSV datasets effortlessly.</a:t>
            </a: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>
          <a:extLst>
            <a:ext uri="{FF2B5EF4-FFF2-40B4-BE49-F238E27FC236}">
              <a16:creationId xmlns:a16="http://schemas.microsoft.com/office/drawing/2014/main" id="{8BC61D5E-7AFC-C687-7A5B-21F2109FEC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>
            <a:extLst>
              <a:ext uri="{FF2B5EF4-FFF2-40B4-BE49-F238E27FC236}">
                <a16:creationId xmlns:a16="http://schemas.microsoft.com/office/drawing/2014/main" id="{FCDC4C03-7942-DABD-D3BE-C9BE790B2E67}"/>
              </a:ext>
            </a:extLst>
          </p:cNvPr>
          <p:cNvSpPr/>
          <p:nvPr/>
        </p:nvSpPr>
        <p:spPr>
          <a:xfrm rot="-5400000">
            <a:off x="902811" y="-418213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>
            <a:extLst>
              <a:ext uri="{FF2B5EF4-FFF2-40B4-BE49-F238E27FC236}">
                <a16:creationId xmlns:a16="http://schemas.microsoft.com/office/drawing/2014/main" id="{F8A6B8BE-A532-CAE6-A4FB-89881BF5B09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3337486" y="3636044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C13F86F-A5C8-42E3-E15C-FF3165D223C7}"/>
              </a:ext>
            </a:extLst>
          </p:cNvPr>
          <p:cNvSpPr txBox="1"/>
          <p:nvPr/>
        </p:nvSpPr>
        <p:spPr>
          <a:xfrm>
            <a:off x="-276461" y="2310190"/>
            <a:ext cx="193335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n-US" sz="4800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289C91-E116-26B6-E792-5A9E76F96097}"/>
              </a:ext>
            </a:extLst>
          </p:cNvPr>
          <p:cNvSpPr txBox="1"/>
          <p:nvPr/>
        </p:nvSpPr>
        <p:spPr>
          <a:xfrm>
            <a:off x="3336747" y="0"/>
            <a:ext cx="10245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b="1" u="sng" dirty="0">
                <a:solidFill>
                  <a:schemeClr val="bg1">
                    <a:lumMod val="95000"/>
                  </a:schemeClr>
                </a:solidFill>
                <a:latin typeface="Berlin Sans FB Demi" panose="020E0802020502020306" pitchFamily="34" charset="0"/>
              </a:rPr>
              <a:t>TECHNOLOGICAL STACK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55F514-4028-F166-8012-A768E10A5C9E}"/>
              </a:ext>
            </a:extLst>
          </p:cNvPr>
          <p:cNvSpPr txBox="1"/>
          <p:nvPr/>
        </p:nvSpPr>
        <p:spPr>
          <a:xfrm>
            <a:off x="654249" y="1774518"/>
            <a:ext cx="16461341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Frontend: </a:t>
            </a:r>
          </a:p>
          <a:p>
            <a:pPr marL="685800" indent="-6858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HTML5</a:t>
            </a:r>
          </a:p>
          <a:p>
            <a:pPr marL="685800" indent="-6858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CSS3</a:t>
            </a:r>
          </a:p>
          <a:p>
            <a:pPr marL="685800" indent="-6858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Chart.js</a:t>
            </a:r>
          </a:p>
          <a:p>
            <a:pPr marL="685800" indent="-6858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SweetAlert2</a:t>
            </a:r>
          </a:p>
          <a:p>
            <a:endParaRPr lang="en-IN" sz="3600" b="1" dirty="0">
              <a:solidFill>
                <a:schemeClr val="bg1">
                  <a:lumMod val="95000"/>
                </a:schemeClr>
              </a:solidFill>
            </a:endParaRPr>
          </a:p>
          <a:p>
            <a:endParaRPr lang="en-IN" sz="3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IN" sz="36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PDF Export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 err="1">
                <a:solidFill>
                  <a:schemeClr val="bg1">
                    <a:lumMod val="95000"/>
                  </a:schemeClr>
                </a:solidFill>
              </a:rPr>
              <a:t>WeasyPrint</a:t>
            </a:r>
            <a:endParaRPr lang="en-IN" sz="36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IN" sz="36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IN" sz="36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CSV Export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Python CSV Module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41B772-901B-33E1-3944-B106CA34A3AF}"/>
              </a:ext>
            </a:extLst>
          </p:cNvPr>
          <p:cNvSpPr txBox="1"/>
          <p:nvPr/>
        </p:nvSpPr>
        <p:spPr>
          <a:xfrm>
            <a:off x="11284173" y="1774518"/>
            <a:ext cx="39968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Backend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685800" indent="-6858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Python Flask</a:t>
            </a:r>
          </a:p>
          <a:p>
            <a:endParaRPr lang="en-IN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574626-C4FE-1892-D1D7-CE6D467F2169}"/>
              </a:ext>
            </a:extLst>
          </p:cNvPr>
          <p:cNvSpPr txBox="1"/>
          <p:nvPr/>
        </p:nvSpPr>
        <p:spPr>
          <a:xfrm>
            <a:off x="11284173" y="5357990"/>
            <a:ext cx="290335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Database</a:t>
            </a:r>
            <a:r>
              <a:rPr lang="en-IN" sz="36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571500" indent="-571500">
              <a:buClr>
                <a:schemeClr val="bg1"/>
              </a:buClr>
              <a:buFont typeface="Wingdings" panose="05000000000000000000" pitchFamily="2" charset="2"/>
              <a:buChar char="Ø"/>
            </a:pPr>
            <a:r>
              <a:rPr lang="en-IN" sz="3600" dirty="0">
                <a:solidFill>
                  <a:schemeClr val="bg1">
                    <a:lumMod val="95000"/>
                  </a:schemeClr>
                </a:solidFill>
              </a:rPr>
              <a:t>MySQL</a:t>
            </a:r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46225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4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16" name="Google Shape;116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4260432" y="461439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sng" strike="noStrike" cap="none" dirty="0">
                <a:solidFill>
                  <a:srgbClr val="FFFFFF"/>
                </a:solidFill>
                <a:latin typeface="Berlin Sans FB Demi" panose="020E0802020502020306" pitchFamily="34" charset="0"/>
                <a:sym typeface="Arial"/>
              </a:rPr>
              <a:t>FLOWCHART</a:t>
            </a:r>
            <a:endParaRPr sz="6600" b="1" u="sng" dirty="0">
              <a:latin typeface="Berlin Sans FB Demi" panose="020E0802020502020306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97D629-CB14-F763-1AA8-F6F5652AB5E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2797"/>
          <a:stretch>
            <a:fillRect/>
          </a:stretch>
        </p:blipFill>
        <p:spPr>
          <a:xfrm>
            <a:off x="2164080" y="1981200"/>
            <a:ext cx="14752320" cy="752856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3" name="Google Shape;123;p5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CB71768-4A03-8EEE-4B31-3BAC6A8955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3409" y="6102551"/>
            <a:ext cx="182880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Georgia" panose="02040502050405020303" pitchFamily="18" charset="0"/>
              </a:rPr>
              <a:t>.</a:t>
            </a:r>
          </a:p>
        </p:txBody>
      </p:sp>
      <p:sp>
        <p:nvSpPr>
          <p:cNvPr id="3" name="Google Shape;117;p4">
            <a:extLst>
              <a:ext uri="{FF2B5EF4-FFF2-40B4-BE49-F238E27FC236}">
                <a16:creationId xmlns:a16="http://schemas.microsoft.com/office/drawing/2014/main" id="{DF25EB14-7972-51D0-910F-F09AD360F503}"/>
              </a:ext>
            </a:extLst>
          </p:cNvPr>
          <p:cNvSpPr txBox="1"/>
          <p:nvPr/>
        </p:nvSpPr>
        <p:spPr>
          <a:xfrm>
            <a:off x="4240337" y="1149632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sng" strike="noStrike" cap="none" dirty="0">
                <a:solidFill>
                  <a:srgbClr val="FFFFFF"/>
                </a:solidFill>
                <a:latin typeface="Berlin Sans FB Demi" panose="020E0802020502020306" pitchFamily="34" charset="0"/>
                <a:sym typeface="Arial"/>
              </a:rPr>
              <a:t>FLOWCHART</a:t>
            </a:r>
            <a:endParaRPr sz="6600" b="1" u="sng" dirty="0">
              <a:latin typeface="Berlin Sans FB Demi" panose="020E0802020502020306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B9DD4B-4F0D-8C7E-AA9A-EAD6699E2FE2}"/>
              </a:ext>
            </a:extLst>
          </p:cNvPr>
          <p:cNvSpPr txBox="1"/>
          <p:nvPr/>
        </p:nvSpPr>
        <p:spPr>
          <a:xfrm>
            <a:off x="883920" y="2419261"/>
            <a:ext cx="16520160" cy="7417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🔓 </a:t>
            </a:r>
            <a:r>
              <a:rPr lang="en-IN" sz="28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User Access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📝 New users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Register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🔐 Existing users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Login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None/>
            </a:pP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📊 </a:t>
            </a:r>
            <a:r>
              <a:rPr lang="en-IN" sz="28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Dashboard Functions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➕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Add Health Logs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: Temp, BP, SpO2, Sugar, Notes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📜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View Logs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: Organized list with delete option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📈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Visualize Trends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: Interactive line charts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🤖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AI Suggestions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: Alerts on abnormal readings</a:t>
            </a:r>
          </a:p>
          <a:p>
            <a:pPr>
              <a:buNone/>
            </a:pP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📄 </a:t>
            </a:r>
            <a:r>
              <a:rPr lang="en-IN" sz="28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Reports &amp; Exports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📑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Generate PDF Report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📥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Download CSV Report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None/>
            </a:pP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🧹 </a:t>
            </a:r>
            <a:r>
              <a:rPr lang="en-IN" sz="28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User Actions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❌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Delete Individual Logs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 (with </a:t>
            </a:r>
            <a:r>
              <a:rPr lang="en-IN" sz="2800" dirty="0" err="1">
                <a:solidFill>
                  <a:schemeClr val="bg1">
                    <a:lumMod val="95000"/>
                  </a:schemeClr>
                </a:solidFill>
              </a:rPr>
              <a:t>SweetAlert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 popups)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🗑️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Clear All Logs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 (with confirmation)</a:t>
            </a:r>
          </a:p>
          <a:p>
            <a:pPr>
              <a:buNone/>
            </a:pP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📊 </a:t>
            </a:r>
            <a:r>
              <a:rPr lang="en-IN" sz="2800" b="1" u="sng" dirty="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</a:rPr>
              <a:t>Additional Highlights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:</a:t>
            </a:r>
            <a:endParaRPr lang="en-IN" sz="28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🔢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Animated Average Counters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 (Temp, SpO2, Sugar)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🎨 </a:t>
            </a:r>
            <a:r>
              <a:rPr lang="en-IN" sz="2800" b="1" dirty="0">
                <a:solidFill>
                  <a:schemeClr val="bg1">
                    <a:lumMod val="95000"/>
                  </a:schemeClr>
                </a:solidFill>
              </a:rPr>
              <a:t>Attractive Landing Page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</a:rPr>
              <a:t> with animation, background visuals, and contributor credits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2" name="Google Shape;132;p6"/>
          <p:cNvSpPr/>
          <p:nvPr/>
        </p:nvSpPr>
        <p:spPr>
          <a:xfrm rot="-5400000">
            <a:off x="1549952" y="-4385168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3413485" y="1058586"/>
            <a:ext cx="913078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sng" strike="noStrike" cap="none" dirty="0">
                <a:solidFill>
                  <a:srgbClr val="FFFFFF"/>
                </a:solidFill>
                <a:latin typeface="Berlin Sans FB Demi" panose="020E0802020502020306" pitchFamily="34" charset="0"/>
                <a:sym typeface="Arial"/>
              </a:rPr>
              <a:t>FEATURES</a:t>
            </a:r>
            <a:endParaRPr sz="6000" u="sng" dirty="0">
              <a:latin typeface="Berlin Sans FB Demi" panose="020E0802020502020306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3F7A3C-1A1B-807B-60AC-B35C7569D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59" y="3042105"/>
            <a:ext cx="18994302" cy="6186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User Registration &amp; Login System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Add, Delete (with confirmation), and Clear Logs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Real-time AI-based alerts on abnormal values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Health Suggestions tailored to user logs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Graphical Health Trends via Chart.js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Animated Health Averages Counters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PDF &amp; CSV Health Report Exports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Interactive and animated UI (</a:t>
            </a:r>
            <a:r>
              <a:rPr lang="en-IN" sz="4400" b="1" dirty="0" err="1">
                <a:solidFill>
                  <a:schemeClr val="bg1">
                    <a:lumMod val="95000"/>
                  </a:schemeClr>
                </a:solidFill>
              </a:rPr>
              <a:t>SweetAlert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, Counters, Styled Buttons)</a:t>
            </a:r>
            <a:br>
              <a:rPr lang="en-IN" sz="4400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IN" sz="4400" dirty="0">
                <a:solidFill>
                  <a:schemeClr val="bg1">
                    <a:lumMod val="95000"/>
                  </a:schemeClr>
                </a:solidFill>
              </a:rPr>
              <a:t>✔️ </a:t>
            </a:r>
            <a:r>
              <a:rPr lang="en-IN" sz="4400" b="1" dirty="0">
                <a:solidFill>
                  <a:schemeClr val="bg1">
                    <a:lumMod val="95000"/>
                  </a:schemeClr>
                </a:solidFill>
              </a:rPr>
              <a:t>Attractive Index Page with background visuals and animations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latin typeface="Georgia" panose="02040502050405020303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/>
          <p:nvPr/>
        </p:nvSpPr>
        <p:spPr>
          <a:xfrm rot="-5400000">
            <a:off x="1465443" y="-4685053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3496325" y="3455479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114908" y="281354"/>
            <a:ext cx="1205818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sng" strike="noStrike" cap="none" dirty="0">
                <a:solidFill>
                  <a:srgbClr val="FFFFFF"/>
                </a:solidFill>
                <a:latin typeface="Berlin Sans FB Demi" panose="020E0802020502020306" pitchFamily="34" charset="0"/>
                <a:sym typeface="Arial"/>
              </a:rPr>
              <a:t>DRAWBACK</a:t>
            </a:r>
            <a:r>
              <a:rPr lang="en-US" sz="6000" b="1" u="sng" dirty="0">
                <a:solidFill>
                  <a:srgbClr val="FFFFFF"/>
                </a:solidFill>
                <a:latin typeface="Berlin Sans FB Demi" panose="020E0802020502020306" pitchFamily="34" charset="0"/>
              </a:rPr>
              <a:t>S</a:t>
            </a:r>
            <a:endParaRPr sz="6000" b="1" u="sng" dirty="0">
              <a:latin typeface="Berlin Sans FB Demi" panose="020E0802020502020306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BB9DA5-A330-1C78-C907-5D22F03E75BC}"/>
              </a:ext>
            </a:extLst>
          </p:cNvPr>
          <p:cNvSpPr txBox="1"/>
          <p:nvPr/>
        </p:nvSpPr>
        <p:spPr>
          <a:xfrm>
            <a:off x="0" y="2310190"/>
            <a:ext cx="19333522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800" b="1" i="1" u="sng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Drawbacks:</a:t>
            </a:r>
          </a:p>
          <a:p>
            <a:pPr>
              <a:buNone/>
            </a:pPr>
            <a:endParaRPr lang="en-US" sz="4800" b="1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  <a:p>
            <a:pPr>
              <a:buNone/>
            </a:pPr>
            <a:endParaRPr lang="en-US" sz="4800" b="1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  <a:p>
            <a:pPr>
              <a:buNone/>
            </a:pPr>
            <a:endParaRPr lang="en-US" sz="4800" b="1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  <a:p>
            <a:pPr>
              <a:buNone/>
            </a:pPr>
            <a:endParaRPr lang="en-US" sz="4800" b="1" i="1" u="sng" dirty="0">
              <a:solidFill>
                <a:schemeClr val="bg1">
                  <a:lumMod val="95000"/>
                </a:schemeClr>
              </a:solidFill>
              <a:latin typeface="Georgia" panose="02040502050405020303" pitchFamily="18" charset="0"/>
            </a:endParaRPr>
          </a:p>
          <a:p>
            <a:pPr>
              <a:buNone/>
            </a:pPr>
            <a:r>
              <a:rPr lang="en-US" sz="4800" b="1" i="1" u="sng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Possible Improvements:</a:t>
            </a:r>
          </a:p>
          <a:p>
            <a:pPr marL="571500" indent="-571500">
              <a:buClr>
                <a:schemeClr val="bg1">
                  <a:lumMod val="9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Integrate wearable device APIs (like Google Fit) in future versions.</a:t>
            </a:r>
          </a:p>
          <a:p>
            <a:pPr marL="571500" indent="-571500">
              <a:buClr>
                <a:schemeClr val="bg1">
                  <a:lumMod val="9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Multilingual interface for wider accessibility.</a:t>
            </a:r>
          </a:p>
          <a:p>
            <a:pPr marL="571500" indent="-571500">
              <a:buClr>
                <a:schemeClr val="bg1">
                  <a:lumMod val="9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Georgia" panose="02040502050405020303" pitchFamily="18" charset="0"/>
              </a:rPr>
              <a:t>Cloud hosting for better scalability.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557BDC21-D301-4451-8A0E-FDEC58505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187353"/>
            <a:ext cx="1772626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Georgia" panose="02040502050405020303" pitchFamily="18" charset="0"/>
              </a:rPr>
              <a:t>Requires internet connectivity for logging and report generation</a:t>
            </a: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Georgia" panose="02040502050405020303" pitchFamily="18" charset="0"/>
              </a:rPr>
              <a:t>Manual input dependency could lead to skipped logs</a:t>
            </a:r>
          </a:p>
          <a:p>
            <a:pPr marL="571500" marR="0" lvl="0" indent="-5715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4400" b="0" i="0" u="none" strike="noStrike" cap="none" normalizeH="0" baseline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latin typeface="Georgia" panose="02040502050405020303" pitchFamily="18" charset="0"/>
              </a:rPr>
              <a:t>Currently non-clinical, without automated device integration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/>
          <p:nvPr/>
        </p:nvSpPr>
        <p:spPr>
          <a:xfrm rot="-5400000">
            <a:off x="1549952" y="-46850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8"/>
          <p:cNvSpPr/>
          <p:nvPr/>
        </p:nvSpPr>
        <p:spPr>
          <a:xfrm rot="-5400000">
            <a:off x="1702352" y="-4532652"/>
            <a:ext cx="15357113" cy="19657105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r>
              <a:rPr lang="en-IN" dirty="0"/>
              <a:t>TE</a:t>
            </a:r>
          </a:p>
        </p:txBody>
      </p:sp>
      <p:pic>
        <p:nvPicPr>
          <p:cNvPr id="148" name="Google Shape;148;p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240337" y="2125763"/>
            <a:ext cx="9130784" cy="1117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u="sng" dirty="0">
                <a:solidFill>
                  <a:srgbClr val="FFFFFF"/>
                </a:solidFill>
                <a:latin typeface="Algerian" panose="04020705040A02060702" pitchFamily="82" charset="0"/>
              </a:rPr>
              <a:t>CODE CRAFTERS</a:t>
            </a:r>
            <a:r>
              <a:rPr lang="en-US" sz="6600" b="1" i="0" u="sng" strike="noStrike" cap="none" dirty="0">
                <a:solidFill>
                  <a:srgbClr val="FFFFFF"/>
                </a:solidFill>
                <a:latin typeface="Algerian" panose="04020705040A02060702" pitchFamily="82" charset="0"/>
                <a:sym typeface="Arial"/>
              </a:rPr>
              <a:t> </a:t>
            </a:r>
            <a:endParaRPr sz="6600" b="1" u="sng" dirty="0">
              <a:latin typeface="Algerian" panose="04020705040A02060702" pitchFamily="82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717E84-B13B-DD93-70F2-1BF2F4607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2070122"/>
              </p:ext>
            </p:extLst>
          </p:nvPr>
        </p:nvGraphicFramePr>
        <p:xfrm>
          <a:off x="351692" y="5111003"/>
          <a:ext cx="17936308" cy="3672027"/>
        </p:xfrm>
        <a:graphic>
          <a:graphicData uri="http://schemas.openxmlformats.org/drawingml/2006/table">
            <a:tbl>
              <a:tblPr/>
              <a:tblGrid>
                <a:gridCol w="7786468">
                  <a:extLst>
                    <a:ext uri="{9D8B030D-6E8A-4147-A177-3AD203B41FA5}">
                      <a16:colId xmlns:a16="http://schemas.microsoft.com/office/drawing/2014/main" val="1499678966"/>
                    </a:ext>
                  </a:extLst>
                </a:gridCol>
                <a:gridCol w="10149840">
                  <a:extLst>
                    <a:ext uri="{9D8B030D-6E8A-4147-A177-3AD203B41FA5}">
                      <a16:colId xmlns:a16="http://schemas.microsoft.com/office/drawing/2014/main" val="3047509544"/>
                    </a:ext>
                  </a:extLst>
                </a:gridCol>
              </a:tblGrid>
              <a:tr h="806907">
                <a:tc>
                  <a:txBody>
                    <a:bodyPr/>
                    <a:lstStyle/>
                    <a:p>
                      <a:r>
                        <a:rPr lang="en-IN" sz="4400" b="1" u="sng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400" b="1" u="sng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Contact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5638721"/>
                  </a:ext>
                </a:extLst>
              </a:tr>
              <a:tr h="1092490">
                <a:tc>
                  <a:txBody>
                    <a:bodyPr/>
                    <a:lstStyle/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Pratham Kishor</a:t>
                      </a:r>
                    </a:p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(Frontend and Backend)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  <a:hlinkClick r:id="rId6"/>
                        </a:rPr>
                        <a:t>prathamkishorroy2017@gmail.com</a:t>
                      </a:r>
                      <a:endParaRPr lang="en-IN" sz="44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6207288126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5162985"/>
                  </a:ext>
                </a:extLst>
              </a:tr>
              <a:tr h="806907">
                <a:tc>
                  <a:txBody>
                    <a:bodyPr/>
                    <a:lstStyle/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Swasti Jain</a:t>
                      </a:r>
                    </a:p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(Backend and Database)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  <a:hlinkClick r:id="rId7"/>
                        </a:rPr>
                        <a:t>swastijain114@gmail.com</a:t>
                      </a:r>
                      <a:endParaRPr lang="en-IN" sz="44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  <a:p>
                      <a:r>
                        <a:rPr lang="en-IN" sz="4400" dirty="0">
                          <a:solidFill>
                            <a:schemeClr val="bg1">
                              <a:lumMod val="95000"/>
                            </a:schemeClr>
                          </a:solidFill>
                        </a:rPr>
                        <a:t>7568750852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57704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513</Words>
  <Application>Microsoft Office PowerPoint</Application>
  <PresentationFormat>Custom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Britannic Bold</vt:lpstr>
      <vt:lpstr>Aptos Narrow</vt:lpstr>
      <vt:lpstr>Wingdings</vt:lpstr>
      <vt:lpstr>Algerian</vt:lpstr>
      <vt:lpstr>Arial</vt:lpstr>
      <vt:lpstr>Berlin Sans FB Demi</vt:lpstr>
      <vt:lpstr>Calibri</vt:lpstr>
      <vt:lpstr>Georgia</vt:lpstr>
      <vt:lpstr>Bookman Old Style</vt:lpstr>
      <vt:lpstr>Rockwell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Pratham Kishor</dc:creator>
  <cp:lastModifiedBy>Pratham Kishor</cp:lastModifiedBy>
  <cp:revision>4</cp:revision>
  <dcterms:created xsi:type="dcterms:W3CDTF">2006-08-16T00:00:00Z</dcterms:created>
  <dcterms:modified xsi:type="dcterms:W3CDTF">2025-06-23T14:24:28Z</dcterms:modified>
</cp:coreProperties>
</file>